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64" r:id="rId2"/>
    <p:sldId id="265" r:id="rId3"/>
    <p:sldId id="257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478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839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626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438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006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96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331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013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963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106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385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671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e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/>
          <p:cNvSpPr/>
          <p:nvPr/>
        </p:nvSpPr>
        <p:spPr>
          <a:xfrm>
            <a:off x="3747384" y="651428"/>
            <a:ext cx="819298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Introduction: What Are the Extraordinary Ideas Conputers Use Every Day?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Search Engine Indexing: Finding Needles in the World's Biggest Haystack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Page Rank: The Technology That Launched Google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Public Key Cryptography: Sending Secrets on a Postcard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Error-Correcting Codes: Mistakes That Fix Themselvs</a:t>
            </a:r>
          </a:p>
          <a:p>
            <a:r>
              <a:rPr lang="ja-JP" alt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Pattern Recognition: Learning from Experience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Data Compression: Something for Nothing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 Databases: The Quest for Consistency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9: Digital Signatures: Who Really Wrote This Software?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10: What Is Computable?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11: Conclusion: More Genius at Your Fingertips?</a:t>
            </a:r>
          </a:p>
        </p:txBody>
      </p:sp>
      <p:sp>
        <p:nvSpPr>
          <p:cNvPr id="7" name="正方形/長方形 6"/>
          <p:cNvSpPr/>
          <p:nvPr/>
        </p:nvSpPr>
        <p:spPr>
          <a:xfrm>
            <a:off x="511841" y="5637167"/>
            <a:ext cx="36780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John MacCormick, “Nine Algorithms That Changed the Future,” </a:t>
            </a:r>
            <a:r>
              <a:rPr lang="en-US" altLang="ja-JP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Prinston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University Press (2012).</a:t>
            </a:r>
            <a:endParaRPr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330" y="709171"/>
            <a:ext cx="3130054" cy="4806258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4541878" y="4592452"/>
            <a:ext cx="6981372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ja-JP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computer users employ these ingenious ideas many times every day, often without even realizing it! It is the objective of this book to explain these concepts – the great ideas of computer science that we use every day – to</a:t>
            </a:r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widest possible audience.</a:t>
            </a:r>
            <a:endParaRPr kumimoji="1" lang="en-US" altLang="ja-JP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5522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/>
          <p:cNvSpPr/>
          <p:nvPr/>
        </p:nvSpPr>
        <p:spPr>
          <a:xfrm>
            <a:off x="3915940" y="2813388"/>
            <a:ext cx="819298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Pattern Recognition: Learning from Experience</a:t>
            </a:r>
            <a:endParaRPr lang="en-US" altLang="ja-JP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ja-JP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（パターン認識）</a:t>
            </a:r>
          </a:p>
        </p:txBody>
      </p:sp>
      <p:sp>
        <p:nvSpPr>
          <p:cNvPr id="7" name="正方形/長方形 6"/>
          <p:cNvSpPr/>
          <p:nvPr/>
        </p:nvSpPr>
        <p:spPr>
          <a:xfrm>
            <a:off x="511841" y="5637167"/>
            <a:ext cx="36780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John MacCormick, “Nine Algorithms That Changed the Future,” </a:t>
            </a:r>
            <a:r>
              <a:rPr lang="en-US" altLang="ja-JP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Prinston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University Press (2012).</a:t>
            </a:r>
            <a:endParaRPr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330" y="709171"/>
            <a:ext cx="3130054" cy="4806258"/>
          </a:xfrm>
          <a:prstGeom prst="rect">
            <a:avLst/>
          </a:prstGeom>
        </p:spPr>
      </p:pic>
      <p:sp>
        <p:nvSpPr>
          <p:cNvPr id="6" name="字幕 2">
            <a:extLst>
              <a:ext uri="{FF2B5EF4-FFF2-40B4-BE49-F238E27FC236}">
                <a16:creationId xmlns:a16="http://schemas.microsoft.com/office/drawing/2014/main" id="{02F8620A-99D4-1A44-9F4D-54CB573444A5}"/>
              </a:ext>
            </a:extLst>
          </p:cNvPr>
          <p:cNvSpPr txBox="1">
            <a:spLocks/>
          </p:cNvSpPr>
          <p:nvPr/>
        </p:nvSpPr>
        <p:spPr>
          <a:xfrm>
            <a:off x="8766153" y="5123307"/>
            <a:ext cx="2808517" cy="51386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2400" dirty="0"/>
              <a:t>B2180800</a:t>
            </a:r>
            <a:r>
              <a:rPr lang="ja-JP" altLang="en-US" sz="2400" dirty="0"/>
              <a:t> 木立隼人</a:t>
            </a:r>
          </a:p>
        </p:txBody>
      </p:sp>
    </p:spTree>
    <p:extLst>
      <p:ext uri="{BB962C8B-B14F-4D97-AF65-F5344CB8AC3E}">
        <p14:creationId xmlns:p14="http://schemas.microsoft.com/office/powerpoint/2010/main" val="1391616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30BE90-2370-7D41-933B-4AEB1EEC4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パターン認識とは</a:t>
            </a:r>
            <a:endParaRPr kumimoji="1" lang="ja-JP" altLang="en-US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5A5B1EB6-26EC-3544-88AF-D50BA8A00082}"/>
              </a:ext>
            </a:extLst>
          </p:cNvPr>
          <p:cNvSpPr txBox="1"/>
          <p:nvPr/>
        </p:nvSpPr>
        <p:spPr>
          <a:xfrm>
            <a:off x="1195841" y="2097087"/>
            <a:ext cx="100169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ja-JP" altLang="en-US" sz="3200" dirty="0"/>
              <a:t>人工知能に含まれる領域で、画像、音声、文字などの認識を行う</a:t>
            </a:r>
          </a:p>
        </p:txBody>
      </p:sp>
      <p:pic>
        <p:nvPicPr>
          <p:cNvPr id="5" name="図 5">
            <a:extLst>
              <a:ext uri="{FF2B5EF4-FFF2-40B4-BE49-F238E27FC236}">
                <a16:creationId xmlns:a16="http://schemas.microsoft.com/office/drawing/2014/main" id="{29F002DC-35A8-8042-A19D-93A60C74189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26"/>
          <a:stretch/>
        </p:blipFill>
        <p:spPr>
          <a:xfrm>
            <a:off x="1393162" y="3429000"/>
            <a:ext cx="4165109" cy="2480127"/>
          </a:xfrm>
          <a:prstGeom prst="rect">
            <a:avLst/>
          </a:prstGeom>
        </p:spPr>
      </p:pic>
      <p:pic>
        <p:nvPicPr>
          <p:cNvPr id="6" name="図 6">
            <a:extLst>
              <a:ext uri="{FF2B5EF4-FFF2-40B4-BE49-F238E27FC236}">
                <a16:creationId xmlns:a16="http://schemas.microsoft.com/office/drawing/2014/main" id="{6841655D-E476-634E-AFE5-77A76052C79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1"/>
          <a:stretch/>
        </p:blipFill>
        <p:spPr>
          <a:xfrm>
            <a:off x="6633730" y="3263215"/>
            <a:ext cx="3988555" cy="3136106"/>
          </a:xfrm>
          <a:prstGeom prst="rect">
            <a:avLst/>
          </a:prstGeom>
        </p:spPr>
      </p:pic>
      <p:sp>
        <p:nvSpPr>
          <p:cNvPr id="3" name="テキスト ボックス 2"/>
          <p:cNvSpPr txBox="1"/>
          <p:nvPr/>
        </p:nvSpPr>
        <p:spPr>
          <a:xfrm>
            <a:off x="2422628" y="5996257"/>
            <a:ext cx="1800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手書き文字の例</a:t>
            </a:r>
            <a:endParaRPr kumimoji="1" lang="en-US" altLang="ja-JP" dirty="0"/>
          </a:p>
          <a:p>
            <a:r>
              <a:rPr lang="ja-JP" altLang="en-US" dirty="0"/>
              <a:t>（</a:t>
            </a:r>
            <a:r>
              <a:rPr lang="en-US" altLang="ja-JP" dirty="0"/>
              <a:t>https://......)</a:t>
            </a:r>
            <a:endParaRPr kumimoji="1" lang="ja-JP" altLang="en-US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5774873" y="4189313"/>
            <a:ext cx="858857" cy="1283910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ja-JP" altLang="en-US" dirty="0"/>
              <a:t>認識</a:t>
            </a:r>
            <a:endParaRPr kumimoji="1" lang="en-US" altLang="ja-JP" dirty="0"/>
          </a:p>
          <a:p>
            <a:r>
              <a:rPr lang="ja-JP" altLang="en-US" dirty="0"/>
              <a:t>分類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86757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C3C540-D0EE-DA46-AD4D-D73864FD1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技術背景、目的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C7EB235-0F00-394E-A8F3-68D9C0177CF1}"/>
              </a:ext>
            </a:extLst>
          </p:cNvPr>
          <p:cNvSpPr txBox="1"/>
          <p:nvPr/>
        </p:nvSpPr>
        <p:spPr>
          <a:xfrm>
            <a:off x="1644517" y="2644170"/>
            <a:ext cx="89029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ja-JP" altLang="en-US" sz="3200" dirty="0"/>
              <a:t>人間コンピュータで同じことを実現させる</a:t>
            </a:r>
          </a:p>
        </p:txBody>
      </p:sp>
      <p:sp>
        <p:nvSpPr>
          <p:cNvPr id="3" name="星 5 2"/>
          <p:cNvSpPr/>
          <p:nvPr/>
        </p:nvSpPr>
        <p:spPr>
          <a:xfrm>
            <a:off x="9621520" y="0"/>
            <a:ext cx="2225040" cy="256032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0779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67DAD9-34D6-6141-99A1-45F596418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技術のポイント</a:t>
            </a:r>
            <a:r>
              <a:rPr kumimoji="1" lang="en-US" altLang="ja-JP" dirty="0"/>
              <a:t>(</a:t>
            </a:r>
            <a:r>
              <a:rPr kumimoji="1" lang="ja-JP" altLang="en-US" dirty="0"/>
              <a:t>詳細、例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pic>
        <p:nvPicPr>
          <p:cNvPr id="4" name="図 4">
            <a:extLst>
              <a:ext uri="{FF2B5EF4-FFF2-40B4-BE49-F238E27FC236}">
                <a16:creationId xmlns:a16="http://schemas.microsoft.com/office/drawing/2014/main" id="{4C7A08AC-4927-DE49-A411-A78B4B6AFB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37" r="65702" b="32097"/>
          <a:stretch/>
        </p:blipFill>
        <p:spPr>
          <a:xfrm>
            <a:off x="1046046" y="2182715"/>
            <a:ext cx="1992347" cy="1828800"/>
          </a:xfrm>
          <a:prstGeom prst="rect">
            <a:avLst/>
          </a:prstGeom>
        </p:spPr>
      </p:pic>
      <p:pic>
        <p:nvPicPr>
          <p:cNvPr id="5" name="図 5">
            <a:extLst>
              <a:ext uri="{FF2B5EF4-FFF2-40B4-BE49-F238E27FC236}">
                <a16:creationId xmlns:a16="http://schemas.microsoft.com/office/drawing/2014/main" id="{A90A3E25-3B33-0543-B59D-B6D4D07AAA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27" r="1218" b="26523"/>
          <a:stretch/>
        </p:blipFill>
        <p:spPr>
          <a:xfrm>
            <a:off x="5496955" y="2021587"/>
            <a:ext cx="6269424" cy="2073539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A8B9832-320F-C647-AE93-ED75680C76C4}"/>
              </a:ext>
            </a:extLst>
          </p:cNvPr>
          <p:cNvSpPr txBox="1"/>
          <p:nvPr/>
        </p:nvSpPr>
        <p:spPr>
          <a:xfrm>
            <a:off x="1183347" y="4441178"/>
            <a:ext cx="94323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ja-JP" altLang="en-US" sz="2400" dirty="0"/>
              <a:t>・明度を白</a:t>
            </a:r>
            <a:r>
              <a:rPr lang="en-US" altLang="ja-JP" sz="2400" dirty="0"/>
              <a:t>0〜</a:t>
            </a:r>
            <a:r>
              <a:rPr lang="ja-JP" altLang="en-US" sz="2400" dirty="0"/>
              <a:t>黒</a:t>
            </a:r>
            <a:r>
              <a:rPr lang="en-US" altLang="ja-JP" sz="2400" dirty="0"/>
              <a:t>1</a:t>
            </a:r>
            <a:r>
              <a:rPr lang="ja-JP" altLang="en-US" sz="2400" dirty="0"/>
              <a:t>の値で表す</a:t>
            </a:r>
          </a:p>
          <a:p>
            <a:pPr algn="l"/>
            <a:r>
              <a:rPr lang="ja-JP" altLang="en-US" sz="2400" dirty="0"/>
              <a:t>・計算値は入力値に重み</a:t>
            </a:r>
            <a:r>
              <a:rPr lang="en-US" altLang="ja-JP" sz="2400" dirty="0"/>
              <a:t>(</a:t>
            </a:r>
            <a:r>
              <a:rPr lang="ja-JP" altLang="en-US" sz="2400" dirty="0"/>
              <a:t>接続の強さ、重要度</a:t>
            </a:r>
            <a:r>
              <a:rPr lang="en-US" altLang="ja-JP" sz="2400" dirty="0"/>
              <a:t>)</a:t>
            </a:r>
            <a:r>
              <a:rPr lang="ja-JP" altLang="en-US" sz="2400" dirty="0"/>
              <a:t>をかけた値の合計</a:t>
            </a:r>
            <a:endParaRPr lang="ja-JP" altLang="en-US" sz="2400" dirty="0">
              <a:solidFill>
                <a:srgbClr val="0070C0"/>
              </a:solidFill>
            </a:endParaRPr>
          </a:p>
          <a:p>
            <a:pPr algn="l"/>
            <a:r>
              <a:rPr lang="ja-JP" altLang="en-US" sz="2400" dirty="0"/>
              <a:t>・計算値が境界値に近い値であれば、中間的な値である</a:t>
            </a:r>
            <a:r>
              <a:rPr lang="en-US" altLang="ja-JP" sz="2400" dirty="0"/>
              <a:t>0.5</a:t>
            </a:r>
            <a:r>
              <a:rPr lang="ja-JP" altLang="en-US" sz="2400" dirty="0"/>
              <a:t>が次の</a:t>
            </a:r>
          </a:p>
          <a:p>
            <a:pPr algn="l"/>
            <a:r>
              <a:rPr lang="ja-JP" altLang="en-US" sz="2400" dirty="0"/>
              <a:t>　ニューロンへ送られる</a:t>
            </a:r>
          </a:p>
          <a:p>
            <a:pPr algn="l"/>
            <a:r>
              <a:rPr lang="ja-JP" altLang="en-US" sz="2400" dirty="0"/>
              <a:t>・出力が</a:t>
            </a:r>
            <a:r>
              <a:rPr lang="en-US" altLang="ja-JP" sz="2400" dirty="0"/>
              <a:t>1</a:t>
            </a:r>
            <a:r>
              <a:rPr lang="ja-JP" altLang="en-US" sz="2400" dirty="0"/>
              <a:t>であればサングラスあり、</a:t>
            </a:r>
            <a:r>
              <a:rPr lang="en-US" altLang="ja-JP" sz="2400" dirty="0"/>
              <a:t>0</a:t>
            </a:r>
            <a:r>
              <a:rPr lang="ja-JP" altLang="en-US" sz="2400" dirty="0"/>
              <a:t>であればなし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27CCD7C5-EC7E-CA42-A8BC-4B08AF52F4B2}"/>
              </a:ext>
            </a:extLst>
          </p:cNvPr>
          <p:cNvSpPr txBox="1"/>
          <p:nvPr/>
        </p:nvSpPr>
        <p:spPr>
          <a:xfrm>
            <a:off x="1250269" y="1617242"/>
            <a:ext cx="4428445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ja-JP" altLang="en-US" sz="2400" dirty="0"/>
              <a:t>例</a:t>
            </a:r>
            <a:r>
              <a:rPr lang="en-US" altLang="ja-JP" sz="2400" dirty="0"/>
              <a:t>)</a:t>
            </a:r>
            <a:r>
              <a:rPr lang="ja-JP" altLang="en-US" sz="2400" dirty="0"/>
              <a:t>サングラスの画像認識</a:t>
            </a:r>
          </a:p>
        </p:txBody>
      </p:sp>
      <p:graphicFrame>
        <p:nvGraphicFramePr>
          <p:cNvPr id="6" name="オブジェクト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013977"/>
              </p:ext>
            </p:extLst>
          </p:nvPr>
        </p:nvGraphicFramePr>
        <p:xfrm>
          <a:off x="3338581" y="2281362"/>
          <a:ext cx="1962150" cy="162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ワークシート" r:id="rId4" imgW="1962161" imgH="1628906" progId="Excel.Sheet.12">
                  <p:embed/>
                </p:oleObj>
              </mc:Choice>
              <mc:Fallback>
                <p:oleObj name="ワークシート" r:id="rId4" imgW="1962161" imgH="162890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38581" y="2281362"/>
                        <a:ext cx="1962150" cy="1628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直線コネクタ 10"/>
          <p:cNvCxnSpPr>
            <a:cxnSpLocks/>
          </p:cNvCxnSpPr>
          <p:nvPr/>
        </p:nvCxnSpPr>
        <p:spPr>
          <a:xfrm flipV="1">
            <a:off x="7870409" y="946184"/>
            <a:ext cx="2157954" cy="302364"/>
          </a:xfrm>
          <a:prstGeom prst="line">
            <a:avLst/>
          </a:prstGeom>
          <a:ln w="38100">
            <a:solidFill>
              <a:srgbClr val="00B050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矢印: 右 21">
            <a:extLst>
              <a:ext uri="{FF2B5EF4-FFF2-40B4-BE49-F238E27FC236}">
                <a16:creationId xmlns:a16="http://schemas.microsoft.com/office/drawing/2014/main" id="{FA22BF01-4101-4E0F-95A0-36AA1B70092B}"/>
              </a:ext>
            </a:extLst>
          </p:cNvPr>
          <p:cNvSpPr/>
          <p:nvPr/>
        </p:nvSpPr>
        <p:spPr>
          <a:xfrm>
            <a:off x="2974019" y="2920753"/>
            <a:ext cx="283748" cy="2752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矢印: 右 22">
            <a:extLst>
              <a:ext uri="{FF2B5EF4-FFF2-40B4-BE49-F238E27FC236}">
                <a16:creationId xmlns:a16="http://schemas.microsoft.com/office/drawing/2014/main" id="{95010698-434F-428B-9532-12F52B7592F9}"/>
              </a:ext>
            </a:extLst>
          </p:cNvPr>
          <p:cNvSpPr/>
          <p:nvPr/>
        </p:nvSpPr>
        <p:spPr>
          <a:xfrm>
            <a:off x="5416165" y="2895379"/>
            <a:ext cx="297169" cy="3259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45493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DCE27F-D981-4648-AB90-9011D8BF2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期待される効果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8C8D8C2-E74A-1A4D-AE2D-18FE4E4120AF}"/>
              </a:ext>
            </a:extLst>
          </p:cNvPr>
          <p:cNvSpPr txBox="1"/>
          <p:nvPr/>
        </p:nvSpPr>
        <p:spPr>
          <a:xfrm>
            <a:off x="1775882" y="2844225"/>
            <a:ext cx="90859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ja-JP" altLang="en-US" sz="3200" dirty="0"/>
              <a:t>画像から簡単な識別をすることができる</a:t>
            </a:r>
          </a:p>
          <a:p>
            <a:pPr algn="l"/>
            <a:r>
              <a:rPr lang="ja-JP" altLang="en-US" sz="3200" dirty="0"/>
              <a:t>例</a:t>
            </a:r>
            <a:r>
              <a:rPr lang="en-US" altLang="ja-JP" sz="3200" dirty="0"/>
              <a:t>)</a:t>
            </a:r>
            <a:r>
              <a:rPr lang="ja-JP" altLang="en-US" sz="3200" dirty="0"/>
              <a:t>車のナンバープレートを認識、不審者の識別</a:t>
            </a:r>
          </a:p>
        </p:txBody>
      </p:sp>
    </p:spTree>
    <p:extLst>
      <p:ext uri="{BB962C8B-B14F-4D97-AF65-F5344CB8AC3E}">
        <p14:creationId xmlns:p14="http://schemas.microsoft.com/office/powerpoint/2010/main" val="4044090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9749F6-EC26-574E-843A-CAD1982D1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まとめ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78AC4E2-0D9D-4844-905C-5F50FFF90F9E}"/>
              </a:ext>
            </a:extLst>
          </p:cNvPr>
          <p:cNvSpPr txBox="1"/>
          <p:nvPr/>
        </p:nvSpPr>
        <p:spPr>
          <a:xfrm>
            <a:off x="1993068" y="2890390"/>
            <a:ext cx="79329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ja-JP" altLang="en-US" sz="3200" dirty="0"/>
              <a:t>パターン認識によりコンピュータで簡単な物体認識をすることは可能であるが、人間と同じ認識を再現することはできない</a:t>
            </a:r>
          </a:p>
        </p:txBody>
      </p:sp>
      <p:sp>
        <p:nvSpPr>
          <p:cNvPr id="5" name="星 5 4"/>
          <p:cNvSpPr/>
          <p:nvPr/>
        </p:nvSpPr>
        <p:spPr>
          <a:xfrm>
            <a:off x="9621520" y="0"/>
            <a:ext cx="2225040" cy="256032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9433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381</Words>
  <Application>Microsoft Office PowerPoint</Application>
  <PresentationFormat>ワイド画面</PresentationFormat>
  <Paragraphs>38</Paragraphs>
  <Slides>7</Slides>
  <Notes>0</Notes>
  <HiddenSlides>0</HiddenSlides>
  <MMClips>0</MMClips>
  <ScaleCrop>false</ScaleCrop>
  <HeadingPairs>
    <vt:vector size="8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埋め込まれた OLE サーバー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テーマ</vt:lpstr>
      <vt:lpstr>ワークシート</vt:lpstr>
      <vt:lpstr>PowerPoint プレゼンテーション</vt:lpstr>
      <vt:lpstr>PowerPoint プレゼンテーション</vt:lpstr>
      <vt:lpstr>パターン認識とは</vt:lpstr>
      <vt:lpstr>技術背景、目的</vt:lpstr>
      <vt:lpstr>技術のポイント(詳細、例)</vt:lpstr>
      <vt:lpstr>期待される効果</vt:lpstr>
      <vt:lpstr>まとめ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パターン認識</dc:title>
  <dc:creator>木立 隼人</dc:creator>
  <cp:lastModifiedBy>木立 隼人</cp:lastModifiedBy>
  <cp:revision>15</cp:revision>
  <dcterms:created xsi:type="dcterms:W3CDTF">2021-07-11T08:08:21Z</dcterms:created>
  <dcterms:modified xsi:type="dcterms:W3CDTF">2021-07-29T03:11:50Z</dcterms:modified>
</cp:coreProperties>
</file>

<file path=docProps/thumbnail.jpeg>
</file>